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9" r:id="rId3"/>
    <p:sldId id="260" r:id="rId4"/>
    <p:sldId id="278" r:id="rId5"/>
    <p:sldId id="293" r:id="rId6"/>
    <p:sldId id="294" r:id="rId7"/>
    <p:sldId id="295" r:id="rId8"/>
    <p:sldId id="296" r:id="rId9"/>
    <p:sldId id="297" r:id="rId10"/>
    <p:sldId id="299" r:id="rId11"/>
    <p:sldId id="300" r:id="rId12"/>
    <p:sldId id="301" r:id="rId13"/>
    <p:sldId id="302" r:id="rId14"/>
    <p:sldId id="303" r:id="rId15"/>
    <p:sldId id="304" r:id="rId16"/>
    <p:sldId id="277" r:id="rId17"/>
  </p:sldIdLst>
  <p:sldSz cx="12192000" cy="6858000"/>
  <p:notesSz cx="6858000" cy="9144000"/>
  <p:defaultTextStyle>
    <a:defPPr>
      <a:defRPr lang="en-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734"/>
    <a:srgbClr val="FFFFFF"/>
    <a:srgbClr val="0006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724"/>
    <p:restoredTop sz="94737"/>
  </p:normalViewPr>
  <p:slideViewPr>
    <p:cSldViewPr snapToGrid="0" showGuides="1">
      <p:cViewPr varScale="1">
        <p:scale>
          <a:sx n="111" d="100"/>
          <a:sy n="111" d="100"/>
        </p:scale>
        <p:origin x="1160"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A3A950-3F9F-F144-B7A7-D999867D89E8}" type="datetimeFigureOut">
              <a:rPr lang="en-BG" smtClean="0"/>
              <a:t>22.05.25</a:t>
            </a:fld>
            <a:endParaRPr lang="en-B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8BB15A-8960-ED42-8D89-0E1F70FBE0C3}" type="slidenum">
              <a:rPr lang="en-BG" smtClean="0"/>
              <a:t>‹#›</a:t>
            </a:fld>
            <a:endParaRPr lang="en-BG"/>
          </a:p>
        </p:txBody>
      </p:sp>
    </p:spTree>
    <p:extLst>
      <p:ext uri="{BB962C8B-B14F-4D97-AF65-F5344CB8AC3E}">
        <p14:creationId xmlns:p14="http://schemas.microsoft.com/office/powerpoint/2010/main" val="1124765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G"/>
          </a:p>
        </p:txBody>
      </p:sp>
      <p:sp>
        <p:nvSpPr>
          <p:cNvPr id="4" name="Slide Number Placeholder 3"/>
          <p:cNvSpPr>
            <a:spLocks noGrp="1"/>
          </p:cNvSpPr>
          <p:nvPr>
            <p:ph type="sldNum" sz="quarter" idx="5"/>
          </p:nvPr>
        </p:nvSpPr>
        <p:spPr/>
        <p:txBody>
          <a:bodyPr/>
          <a:lstStyle/>
          <a:p>
            <a:fld id="{C58BB15A-8960-ED42-8D89-0E1F70FBE0C3}" type="slidenum">
              <a:rPr lang="en-BG" smtClean="0"/>
              <a:t>1</a:t>
            </a:fld>
            <a:endParaRPr lang="en-BG"/>
          </a:p>
        </p:txBody>
      </p:sp>
    </p:spTree>
    <p:extLst>
      <p:ext uri="{BB962C8B-B14F-4D97-AF65-F5344CB8AC3E}">
        <p14:creationId xmlns:p14="http://schemas.microsoft.com/office/powerpoint/2010/main" val="813564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A8AD5-4CA2-0B29-B2D6-42900E39BA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94D2D-EA55-8D36-364C-35F162FCBB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2DAE1E-4A77-204A-1A0F-9724C8CAD9EF}"/>
              </a:ext>
            </a:extLst>
          </p:cNvPr>
          <p:cNvSpPr>
            <a:spLocks noGrp="1"/>
          </p:cNvSpPr>
          <p:nvPr>
            <p:ph type="body" idx="1"/>
          </p:nvPr>
        </p:nvSpPr>
        <p:spPr/>
        <p:txBody>
          <a:bodyPr/>
          <a:lstStyle/>
          <a:p>
            <a:endParaRPr lang="en-BG"/>
          </a:p>
        </p:txBody>
      </p:sp>
      <p:sp>
        <p:nvSpPr>
          <p:cNvPr id="4" name="Slide Number Placeholder 3">
            <a:extLst>
              <a:ext uri="{FF2B5EF4-FFF2-40B4-BE49-F238E27FC236}">
                <a16:creationId xmlns:a16="http://schemas.microsoft.com/office/drawing/2014/main" id="{3C32651C-FD91-F758-90B0-30E98C6EDCFE}"/>
              </a:ext>
            </a:extLst>
          </p:cNvPr>
          <p:cNvSpPr>
            <a:spLocks noGrp="1"/>
          </p:cNvSpPr>
          <p:nvPr>
            <p:ph type="sldNum" sz="quarter" idx="5"/>
          </p:nvPr>
        </p:nvSpPr>
        <p:spPr/>
        <p:txBody>
          <a:bodyPr/>
          <a:lstStyle/>
          <a:p>
            <a:fld id="{C58BB15A-8960-ED42-8D89-0E1F70FBE0C3}" type="slidenum">
              <a:rPr lang="en-BG" smtClean="0"/>
              <a:t>2</a:t>
            </a:fld>
            <a:endParaRPr lang="en-BG"/>
          </a:p>
        </p:txBody>
      </p:sp>
    </p:spTree>
    <p:extLst>
      <p:ext uri="{BB962C8B-B14F-4D97-AF65-F5344CB8AC3E}">
        <p14:creationId xmlns:p14="http://schemas.microsoft.com/office/powerpoint/2010/main" val="1239935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00116-7544-5FB0-5A53-2D5100620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7A126F-A6C7-6F02-D4B8-887CC28880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35783-073B-9927-1D8E-17BFE57B99B9}"/>
              </a:ext>
            </a:extLst>
          </p:cNvPr>
          <p:cNvSpPr>
            <a:spLocks noGrp="1"/>
          </p:cNvSpPr>
          <p:nvPr>
            <p:ph type="body" idx="1"/>
          </p:nvPr>
        </p:nvSpPr>
        <p:spPr/>
        <p:txBody>
          <a:bodyPr/>
          <a:lstStyle/>
          <a:p>
            <a:endParaRPr lang="en-BG"/>
          </a:p>
        </p:txBody>
      </p:sp>
      <p:sp>
        <p:nvSpPr>
          <p:cNvPr id="4" name="Slide Number Placeholder 3">
            <a:extLst>
              <a:ext uri="{FF2B5EF4-FFF2-40B4-BE49-F238E27FC236}">
                <a16:creationId xmlns:a16="http://schemas.microsoft.com/office/drawing/2014/main" id="{F813E0A0-DCC3-F85A-A844-CE29113D54EA}"/>
              </a:ext>
            </a:extLst>
          </p:cNvPr>
          <p:cNvSpPr>
            <a:spLocks noGrp="1"/>
          </p:cNvSpPr>
          <p:nvPr>
            <p:ph type="sldNum" sz="quarter" idx="5"/>
          </p:nvPr>
        </p:nvSpPr>
        <p:spPr/>
        <p:txBody>
          <a:bodyPr/>
          <a:lstStyle/>
          <a:p>
            <a:fld id="{C58BB15A-8960-ED42-8D89-0E1F70FBE0C3}" type="slidenum">
              <a:rPr lang="en-BG" smtClean="0"/>
              <a:t>3</a:t>
            </a:fld>
            <a:endParaRPr lang="en-BG"/>
          </a:p>
        </p:txBody>
      </p:sp>
    </p:spTree>
    <p:extLst>
      <p:ext uri="{BB962C8B-B14F-4D97-AF65-F5344CB8AC3E}">
        <p14:creationId xmlns:p14="http://schemas.microsoft.com/office/powerpoint/2010/main" val="4128344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91DAA-C51A-12D1-E721-26CB17ADF7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8C28B-2BC0-5587-A743-55A6A9110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8F4E6A-F0E0-977D-0068-F3289DE60BFA}"/>
              </a:ext>
            </a:extLst>
          </p:cNvPr>
          <p:cNvSpPr>
            <a:spLocks noGrp="1"/>
          </p:cNvSpPr>
          <p:nvPr>
            <p:ph type="body" idx="1"/>
          </p:nvPr>
        </p:nvSpPr>
        <p:spPr/>
        <p:txBody>
          <a:bodyPr/>
          <a:lstStyle/>
          <a:p>
            <a:endParaRPr lang="en-BG"/>
          </a:p>
        </p:txBody>
      </p:sp>
      <p:sp>
        <p:nvSpPr>
          <p:cNvPr id="4" name="Slide Number Placeholder 3">
            <a:extLst>
              <a:ext uri="{FF2B5EF4-FFF2-40B4-BE49-F238E27FC236}">
                <a16:creationId xmlns:a16="http://schemas.microsoft.com/office/drawing/2014/main" id="{B49AE828-52FA-1B2B-A535-A93C09681626}"/>
              </a:ext>
            </a:extLst>
          </p:cNvPr>
          <p:cNvSpPr>
            <a:spLocks noGrp="1"/>
          </p:cNvSpPr>
          <p:nvPr>
            <p:ph type="sldNum" sz="quarter" idx="5"/>
          </p:nvPr>
        </p:nvSpPr>
        <p:spPr/>
        <p:txBody>
          <a:bodyPr/>
          <a:lstStyle/>
          <a:p>
            <a:fld id="{C58BB15A-8960-ED42-8D89-0E1F70FBE0C3}" type="slidenum">
              <a:rPr lang="en-BG" smtClean="0"/>
              <a:t>16</a:t>
            </a:fld>
            <a:endParaRPr lang="en-BG"/>
          </a:p>
        </p:txBody>
      </p:sp>
    </p:spTree>
    <p:extLst>
      <p:ext uri="{BB962C8B-B14F-4D97-AF65-F5344CB8AC3E}">
        <p14:creationId xmlns:p14="http://schemas.microsoft.com/office/powerpoint/2010/main" val="4007778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85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close-up of a person's face&#10;&#10;Description automatically generated">
            <a:extLst>
              <a:ext uri="{FF2B5EF4-FFF2-40B4-BE49-F238E27FC236}">
                <a16:creationId xmlns:a16="http://schemas.microsoft.com/office/drawing/2014/main" id="{F90880C1-8B2C-E121-4A0D-E02C78E8983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15C9C25B-B8E8-BF21-C6BA-FB2ADB7A8F54}"/>
              </a:ext>
            </a:extLst>
          </p:cNvPr>
          <p:cNvSpPr/>
          <p:nvPr userDrawn="1"/>
        </p:nvSpPr>
        <p:spPr>
          <a:xfrm>
            <a:off x="0" y="0"/>
            <a:ext cx="12192000" cy="6858000"/>
          </a:xfrm>
          <a:prstGeom prst="rect">
            <a:avLst/>
          </a:prstGeom>
          <a:gradFill flip="none" rotWithShape="1">
            <a:gsLst>
              <a:gs pos="0">
                <a:srgbClr val="000734">
                  <a:alpha val="59813"/>
                </a:srgbClr>
              </a:gs>
              <a:gs pos="100000">
                <a:srgbClr val="000734"/>
              </a:gs>
              <a:gs pos="98000">
                <a:srgbClr val="000734">
                  <a:alpha val="50000"/>
                </a:srgbClr>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BG"/>
          </a:p>
        </p:txBody>
      </p:sp>
    </p:spTree>
    <p:extLst>
      <p:ext uri="{BB962C8B-B14F-4D97-AF65-F5344CB8AC3E}">
        <p14:creationId xmlns:p14="http://schemas.microsoft.com/office/powerpoint/2010/main" val="365877235"/>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44" name="Picture 43">
            <a:extLst>
              <a:ext uri="{FF2B5EF4-FFF2-40B4-BE49-F238E27FC236}">
                <a16:creationId xmlns:a16="http://schemas.microsoft.com/office/drawing/2014/main" id="{9DECAB24-61F3-19B8-B08A-7BED5B597C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0000" y="396000"/>
            <a:ext cx="2256612" cy="755703"/>
          </a:xfrm>
          <a:prstGeom prst="rect">
            <a:avLst/>
          </a:prstGeom>
        </p:spPr>
      </p:pic>
      <p:sp>
        <p:nvSpPr>
          <p:cNvPr id="49" name="Rectangle 48">
            <a:extLst>
              <a:ext uri="{FF2B5EF4-FFF2-40B4-BE49-F238E27FC236}">
                <a16:creationId xmlns:a16="http://schemas.microsoft.com/office/drawing/2014/main" id="{9ADCBE53-7061-0C87-2AC2-A058B5B8C127}"/>
              </a:ext>
            </a:extLst>
          </p:cNvPr>
          <p:cNvSpPr/>
          <p:nvPr/>
        </p:nvSpPr>
        <p:spPr>
          <a:xfrm>
            <a:off x="196849" y="5551710"/>
            <a:ext cx="1450470" cy="8714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G"/>
          </a:p>
        </p:txBody>
      </p:sp>
      <p:pic>
        <p:nvPicPr>
          <p:cNvPr id="46" name="Picture 45">
            <a:extLst>
              <a:ext uri="{FF2B5EF4-FFF2-40B4-BE49-F238E27FC236}">
                <a16:creationId xmlns:a16="http://schemas.microsoft.com/office/drawing/2014/main" id="{A977E3BE-F0D6-DF80-8C22-222C6817B9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0387" y="5794905"/>
            <a:ext cx="843063" cy="476083"/>
          </a:xfrm>
          <a:prstGeom prst="rect">
            <a:avLst/>
          </a:prstGeom>
        </p:spPr>
      </p:pic>
      <p:cxnSp>
        <p:nvCxnSpPr>
          <p:cNvPr id="64" name="Straight Connector 63">
            <a:extLst>
              <a:ext uri="{FF2B5EF4-FFF2-40B4-BE49-F238E27FC236}">
                <a16:creationId xmlns:a16="http://schemas.microsoft.com/office/drawing/2014/main" id="{9E9936F6-C035-9EE7-6DCE-B18F07F5B3F9}"/>
              </a:ext>
            </a:extLst>
          </p:cNvPr>
          <p:cNvCxnSpPr/>
          <p:nvPr/>
        </p:nvCxnSpPr>
        <p:spPr>
          <a:xfrm>
            <a:off x="1900719" y="5270643"/>
            <a:ext cx="9875356" cy="0"/>
          </a:xfrm>
          <a:prstGeom prst="line">
            <a:avLst/>
          </a:prstGeom>
          <a:ln w="38100">
            <a:solidFill>
              <a:srgbClr val="FFFFFF">
                <a:alpha val="50196"/>
              </a:srgbClr>
            </a:solidFill>
          </a:ln>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B5441BF9-E8FF-FFB5-378B-BBB13AEE2EE4}"/>
              </a:ext>
            </a:extLst>
          </p:cNvPr>
          <p:cNvSpPr txBox="1"/>
          <p:nvPr/>
        </p:nvSpPr>
        <p:spPr>
          <a:xfrm>
            <a:off x="2454693" y="5560962"/>
            <a:ext cx="7282614" cy="507831"/>
          </a:xfrm>
          <a:prstGeom prst="rect">
            <a:avLst/>
          </a:prstGeom>
          <a:noFill/>
          <a:ln>
            <a:noFill/>
          </a:ln>
        </p:spPr>
        <p:txBody>
          <a:bodyPr wrap="square" rtlCol="0" anchor="t">
            <a:spAutoFit/>
          </a:bodyPr>
          <a:lstStyle/>
          <a:p>
            <a:pPr algn="r">
              <a:lnSpc>
                <a:spcPct val="150000"/>
              </a:lnSpc>
            </a:pPr>
            <a:r>
              <a:rPr lang="en-US" b="1" dirty="0">
                <a:solidFill>
                  <a:schemeClr val="bg1"/>
                </a:solidFill>
                <a:latin typeface="+mj-lt"/>
                <a:cs typeface="MoolBoran" panose="020F0502020204030204" pitchFamily="34" charset="0"/>
              </a:rPr>
              <a:t>May </a:t>
            </a:r>
            <a:r>
              <a:rPr lang="bg-BG" b="1" dirty="0">
                <a:solidFill>
                  <a:schemeClr val="bg1"/>
                </a:solidFill>
                <a:latin typeface="+mj-lt"/>
                <a:cs typeface="MoolBoran" panose="020F0502020204030204" pitchFamily="34" charset="0"/>
              </a:rPr>
              <a:t>21 202</a:t>
            </a:r>
            <a:r>
              <a:rPr lang="en-US" b="1" dirty="0">
                <a:solidFill>
                  <a:schemeClr val="bg1"/>
                </a:solidFill>
                <a:latin typeface="+mj-lt"/>
                <a:cs typeface="MoolBoran" panose="020F0502020204030204" pitchFamily="34" charset="0"/>
              </a:rPr>
              <a:t>5</a:t>
            </a:r>
            <a:r>
              <a:rPr lang="bg-BG" b="1" dirty="0">
                <a:solidFill>
                  <a:schemeClr val="bg1"/>
                </a:solidFill>
                <a:latin typeface="+mj-lt"/>
                <a:cs typeface="MoolBoran" panose="020F0502020204030204" pitchFamily="34" charset="0"/>
              </a:rPr>
              <a:t> 		</a:t>
            </a:r>
            <a:r>
              <a:rPr lang="en-US" b="1" dirty="0">
                <a:solidFill>
                  <a:schemeClr val="bg1"/>
                </a:solidFill>
                <a:latin typeface="+mj-lt"/>
                <a:cs typeface="MoolBoran" panose="020F0502020204030204" pitchFamily="34" charset="0"/>
              </a:rPr>
              <a:t>Hilton Hotel, </a:t>
            </a:r>
            <a:r>
              <a:rPr lang="en-US" b="1" dirty="0" err="1">
                <a:solidFill>
                  <a:schemeClr val="bg1"/>
                </a:solidFill>
                <a:latin typeface="+mj-lt"/>
                <a:cs typeface="MoolBoran" panose="020F0502020204030204" pitchFamily="34" charset="0"/>
              </a:rPr>
              <a:t>Moussala</a:t>
            </a:r>
            <a:r>
              <a:rPr lang="en-US" b="1" dirty="0">
                <a:solidFill>
                  <a:schemeClr val="bg1"/>
                </a:solidFill>
                <a:latin typeface="+mj-lt"/>
                <a:cs typeface="MoolBoran" panose="020F0502020204030204" pitchFamily="34" charset="0"/>
              </a:rPr>
              <a:t> Hall</a:t>
            </a:r>
          </a:p>
        </p:txBody>
      </p:sp>
      <p:sp>
        <p:nvSpPr>
          <p:cNvPr id="2" name="TextBox 1">
            <a:extLst>
              <a:ext uri="{FF2B5EF4-FFF2-40B4-BE49-F238E27FC236}">
                <a16:creationId xmlns:a16="http://schemas.microsoft.com/office/drawing/2014/main" id="{7CD91F6A-B245-0161-9E11-AF18A6666CA7}"/>
              </a:ext>
            </a:extLst>
          </p:cNvPr>
          <p:cNvSpPr txBox="1"/>
          <p:nvPr/>
        </p:nvSpPr>
        <p:spPr>
          <a:xfrm>
            <a:off x="196849" y="863256"/>
            <a:ext cx="11751108" cy="3939540"/>
          </a:xfrm>
          <a:prstGeom prst="rect">
            <a:avLst/>
          </a:prstGeom>
          <a:noFill/>
          <a:ln>
            <a:noFill/>
          </a:ln>
        </p:spPr>
        <p:txBody>
          <a:bodyPr wrap="square" rtlCol="0" anchor="ctr">
            <a:spAutoFit/>
          </a:bodyPr>
          <a:lstStyle/>
          <a:p>
            <a:pPr algn="ctr"/>
            <a:r>
              <a:rPr lang="en-GB" sz="9000" b="1" dirty="0">
                <a:solidFill>
                  <a:schemeClr val="bg1"/>
                </a:solidFill>
                <a:latin typeface="MoolBoran" panose="020F0502020204030204" pitchFamily="34" charset="0"/>
                <a:cs typeface="MoolBoran" panose="020F0502020204030204" pitchFamily="34" charset="0"/>
              </a:rPr>
              <a:t>EXECUTIVE </a:t>
            </a:r>
          </a:p>
          <a:p>
            <a:pPr algn="ctr"/>
            <a:r>
              <a:rPr lang="en-GB" sz="9000" b="1" dirty="0">
                <a:solidFill>
                  <a:schemeClr val="bg1"/>
                </a:solidFill>
                <a:latin typeface="MoolBoran" panose="020F0502020204030204" pitchFamily="34" charset="0"/>
                <a:cs typeface="MoolBoran" panose="020F0502020204030204" pitchFamily="34" charset="0"/>
              </a:rPr>
              <a:t>SUMMIT 2025</a:t>
            </a:r>
          </a:p>
          <a:p>
            <a:pPr algn="ctr"/>
            <a:r>
              <a:rPr lang="en-GB" sz="7000" b="1" dirty="0">
                <a:solidFill>
                  <a:schemeClr val="bg1"/>
                </a:solidFill>
                <a:latin typeface="MoolBoran" panose="020F0502020204030204" pitchFamily="34" charset="0"/>
                <a:cs typeface="MoolBoran" panose="020F0502020204030204" pitchFamily="34" charset="0"/>
              </a:rPr>
              <a:t>Change Beyond Technology</a:t>
            </a:r>
          </a:p>
        </p:txBody>
      </p:sp>
    </p:spTree>
    <p:extLst>
      <p:ext uri="{BB962C8B-B14F-4D97-AF65-F5344CB8AC3E}">
        <p14:creationId xmlns:p14="http://schemas.microsoft.com/office/powerpoint/2010/main" val="1170361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8A04F7-A350-3697-CFA9-E8BC92BBB761}"/>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479A7FF5-1A3A-0F17-DBDD-350EB107C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44" name="Picture 43">
            <a:extLst>
              <a:ext uri="{FF2B5EF4-FFF2-40B4-BE49-F238E27FC236}">
                <a16:creationId xmlns:a16="http://schemas.microsoft.com/office/drawing/2014/main" id="{50046BCA-7CCC-F0BF-5DCB-62757C9C73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0000" y="396000"/>
            <a:ext cx="2256612" cy="755703"/>
          </a:xfrm>
          <a:prstGeom prst="rect">
            <a:avLst/>
          </a:prstGeom>
        </p:spPr>
      </p:pic>
      <p:sp>
        <p:nvSpPr>
          <p:cNvPr id="49" name="Rectangle 48">
            <a:extLst>
              <a:ext uri="{FF2B5EF4-FFF2-40B4-BE49-F238E27FC236}">
                <a16:creationId xmlns:a16="http://schemas.microsoft.com/office/drawing/2014/main" id="{754B04EC-2D7C-C0DF-40AC-646063F6B9DB}"/>
              </a:ext>
            </a:extLst>
          </p:cNvPr>
          <p:cNvSpPr/>
          <p:nvPr/>
        </p:nvSpPr>
        <p:spPr>
          <a:xfrm>
            <a:off x="196849" y="5551710"/>
            <a:ext cx="1450470" cy="8714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G"/>
          </a:p>
        </p:txBody>
      </p:sp>
      <p:pic>
        <p:nvPicPr>
          <p:cNvPr id="46" name="Picture 45">
            <a:extLst>
              <a:ext uri="{FF2B5EF4-FFF2-40B4-BE49-F238E27FC236}">
                <a16:creationId xmlns:a16="http://schemas.microsoft.com/office/drawing/2014/main" id="{C774D7E5-50F1-3B9C-0D60-500AFABBFC9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0387" y="5794905"/>
            <a:ext cx="843063" cy="476083"/>
          </a:xfrm>
          <a:prstGeom prst="rect">
            <a:avLst/>
          </a:prstGeom>
        </p:spPr>
      </p:pic>
      <p:sp>
        <p:nvSpPr>
          <p:cNvPr id="9" name="TextBox 8">
            <a:extLst>
              <a:ext uri="{FF2B5EF4-FFF2-40B4-BE49-F238E27FC236}">
                <a16:creationId xmlns:a16="http://schemas.microsoft.com/office/drawing/2014/main" id="{1CBB8EEB-880E-582B-DE9F-3E944E634048}"/>
              </a:ext>
            </a:extLst>
          </p:cNvPr>
          <p:cNvSpPr txBox="1"/>
          <p:nvPr/>
        </p:nvSpPr>
        <p:spPr>
          <a:xfrm>
            <a:off x="6546197" y="1957434"/>
            <a:ext cx="4643974" cy="2268432"/>
          </a:xfrm>
          <a:prstGeom prst="rect">
            <a:avLst/>
          </a:prstGeom>
          <a:noFill/>
          <a:ln>
            <a:noFill/>
          </a:ln>
        </p:spPr>
        <p:txBody>
          <a:bodyPr wrap="square" rtlCol="0" anchor="t">
            <a:noAutofit/>
          </a:bodyPr>
          <a:lstStyle/>
          <a:p>
            <a:pPr marL="7938">
              <a:lnSpc>
                <a:spcPct val="150000"/>
              </a:lnSpc>
            </a:pPr>
            <a:r>
              <a:rPr lang="bg-BG" sz="3200" b="1" dirty="0">
                <a:solidFill>
                  <a:schemeClr val="bg1"/>
                </a:solidFill>
                <a:latin typeface="+mj-lt"/>
                <a:cs typeface="MoolBoran" panose="020F0502020204030204" pitchFamily="34" charset="0"/>
              </a:rPr>
              <a:t>ЛЕКТОР</a:t>
            </a:r>
          </a:p>
          <a:p>
            <a:pPr marL="293688" indent="-285750">
              <a:lnSpc>
                <a:spcPct val="150000"/>
              </a:lnSpc>
              <a:buFont typeface="Arial" panose="020B0604020202020204" pitchFamily="34" charset="0"/>
              <a:buChar char="•"/>
            </a:pPr>
            <a:r>
              <a:rPr lang="en-US" sz="1600" b="1" dirty="0" err="1">
                <a:solidFill>
                  <a:schemeClr val="bg1"/>
                </a:solidFill>
                <a:latin typeface="+mj-lt"/>
                <a:cs typeface="MoolBoran" panose="020F0502020204030204" pitchFamily="34" charset="0"/>
              </a:rPr>
              <a:t>Petromir</a:t>
            </a:r>
            <a:r>
              <a:rPr lang="en-US" sz="1600" b="1" dirty="0">
                <a:solidFill>
                  <a:schemeClr val="bg1"/>
                </a:solidFill>
                <a:latin typeface="+mj-lt"/>
                <a:cs typeface="MoolBoran" panose="020F0502020204030204" pitchFamily="34" charset="0"/>
              </a:rPr>
              <a:t> Ivanov </a:t>
            </a:r>
            <a:r>
              <a:rPr lang="en-US" sz="1600" dirty="0">
                <a:solidFill>
                  <a:schemeClr val="bg1"/>
                </a:solidFill>
                <a:latin typeface="+mj-lt"/>
                <a:cs typeface="MoolBoran" panose="020F0502020204030204" pitchFamily="34" charset="0"/>
              </a:rPr>
              <a:t>| Manager Enterprise infrastructure solutions and services </a:t>
            </a:r>
            <a:r>
              <a:rPr lang="en-US" sz="1600" dirty="0" err="1">
                <a:solidFill>
                  <a:schemeClr val="bg1"/>
                </a:solidFill>
                <a:latin typeface="+mj-lt"/>
                <a:cs typeface="MoolBoran" panose="020F0502020204030204" pitchFamily="34" charset="0"/>
              </a:rPr>
              <a:t>departmentSenior</a:t>
            </a:r>
            <a:r>
              <a:rPr lang="bg-BG" sz="1600" dirty="0">
                <a:solidFill>
                  <a:schemeClr val="bg1"/>
                </a:solidFill>
                <a:latin typeface="+mj-lt"/>
                <a:cs typeface="MoolBoran" panose="020F0502020204030204" pitchFamily="34" charset="0"/>
              </a:rPr>
              <a:t>, </a:t>
            </a:r>
            <a:r>
              <a:rPr lang="en-US" sz="1600" dirty="0">
                <a:solidFill>
                  <a:schemeClr val="bg1"/>
                </a:solidFill>
                <a:latin typeface="+mj-lt"/>
                <a:cs typeface="MoolBoran" panose="020F0502020204030204" pitchFamily="34" charset="0"/>
              </a:rPr>
              <a:t>CNSYS PLC</a:t>
            </a:r>
            <a:endParaRPr lang="bg-BG" sz="1600"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sz="1600"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sz="1600"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sz="1600"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sz="1600"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sz="1600"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sz="1600" dirty="0">
              <a:solidFill>
                <a:schemeClr val="bg1"/>
              </a:solidFill>
              <a:latin typeface="+mj-lt"/>
              <a:cs typeface="MoolBoran" panose="020F0502020204030204" pitchFamily="34" charset="0"/>
            </a:endParaRPr>
          </a:p>
          <a:p>
            <a:pPr marL="7938">
              <a:lnSpc>
                <a:spcPct val="150000"/>
              </a:lnSpc>
            </a:pPr>
            <a:endParaRPr lang="en-GB" sz="1600" dirty="0">
              <a:solidFill>
                <a:schemeClr val="bg1"/>
              </a:solidFill>
              <a:latin typeface="+mj-lt"/>
              <a:cs typeface="MoolBoran" panose="020F0502020204030204" pitchFamily="34" charset="0"/>
            </a:endParaRPr>
          </a:p>
        </p:txBody>
      </p:sp>
      <p:sp>
        <p:nvSpPr>
          <p:cNvPr id="10" name="TextBox 9">
            <a:extLst>
              <a:ext uri="{FF2B5EF4-FFF2-40B4-BE49-F238E27FC236}">
                <a16:creationId xmlns:a16="http://schemas.microsoft.com/office/drawing/2014/main" id="{8B750104-AB30-4E33-0CA3-E57039F50D49}"/>
              </a:ext>
            </a:extLst>
          </p:cNvPr>
          <p:cNvSpPr txBox="1"/>
          <p:nvPr/>
        </p:nvSpPr>
        <p:spPr>
          <a:xfrm>
            <a:off x="901918" y="2057430"/>
            <a:ext cx="4643974" cy="1684031"/>
          </a:xfrm>
          <a:prstGeom prst="rect">
            <a:avLst/>
          </a:prstGeom>
          <a:noFill/>
          <a:ln>
            <a:noFill/>
          </a:ln>
        </p:spPr>
        <p:txBody>
          <a:bodyPr wrap="square" rtlCol="0" anchor="ctr">
            <a:noAutofit/>
          </a:bodyPr>
          <a:lstStyle/>
          <a:p>
            <a:pPr marL="7938" algn="ctr">
              <a:lnSpc>
                <a:spcPct val="150000"/>
              </a:lnSpc>
            </a:pPr>
            <a:r>
              <a:rPr lang="en-US" sz="3200" b="1" dirty="0">
                <a:solidFill>
                  <a:schemeClr val="bg1"/>
                </a:solidFill>
                <a:latin typeface="+mj-lt"/>
                <a:cs typeface="MoolBoran" panose="020F0502020204030204" pitchFamily="34" charset="0"/>
              </a:rPr>
              <a:t>Deep Dive in</a:t>
            </a:r>
          </a:p>
          <a:p>
            <a:pPr marL="7938" algn="ctr">
              <a:lnSpc>
                <a:spcPct val="150000"/>
              </a:lnSpc>
            </a:pPr>
            <a:r>
              <a:rPr lang="en-US" sz="3200" b="1" dirty="0">
                <a:solidFill>
                  <a:schemeClr val="bg1"/>
                </a:solidFill>
                <a:latin typeface="+mj-lt"/>
                <a:cs typeface="MoolBoran" panose="020F0502020204030204" pitchFamily="34" charset="0"/>
              </a:rPr>
              <a:t>SIEM | SOAR | DBFF</a:t>
            </a:r>
            <a:endParaRPr lang="en-GB" sz="1600" dirty="0">
              <a:solidFill>
                <a:schemeClr val="bg1"/>
              </a:solidFill>
              <a:latin typeface="+mj-lt"/>
              <a:cs typeface="MoolBoran" panose="020F0502020204030204" pitchFamily="34" charset="0"/>
            </a:endParaRPr>
          </a:p>
        </p:txBody>
      </p:sp>
    </p:spTree>
    <p:extLst>
      <p:ext uri="{BB962C8B-B14F-4D97-AF65-F5344CB8AC3E}">
        <p14:creationId xmlns:p14="http://schemas.microsoft.com/office/powerpoint/2010/main" val="2492676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1F4382-685C-51D1-D4E6-8CE9F81D4D3E}"/>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754B0AAD-CC1D-0FB7-0A63-0443AC2E06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44" name="Picture 43">
            <a:extLst>
              <a:ext uri="{FF2B5EF4-FFF2-40B4-BE49-F238E27FC236}">
                <a16:creationId xmlns:a16="http://schemas.microsoft.com/office/drawing/2014/main" id="{D91FBC8D-08FC-4854-9872-B61645BE3A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0000" y="396000"/>
            <a:ext cx="2256612" cy="755703"/>
          </a:xfrm>
          <a:prstGeom prst="rect">
            <a:avLst/>
          </a:prstGeom>
        </p:spPr>
      </p:pic>
      <p:sp>
        <p:nvSpPr>
          <p:cNvPr id="49" name="Rectangle 48">
            <a:extLst>
              <a:ext uri="{FF2B5EF4-FFF2-40B4-BE49-F238E27FC236}">
                <a16:creationId xmlns:a16="http://schemas.microsoft.com/office/drawing/2014/main" id="{553CE80C-94F7-14B5-647D-AB48A7193491}"/>
              </a:ext>
            </a:extLst>
          </p:cNvPr>
          <p:cNvSpPr/>
          <p:nvPr/>
        </p:nvSpPr>
        <p:spPr>
          <a:xfrm>
            <a:off x="196849" y="5551710"/>
            <a:ext cx="1450470" cy="8714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G"/>
          </a:p>
        </p:txBody>
      </p:sp>
      <p:pic>
        <p:nvPicPr>
          <p:cNvPr id="46" name="Picture 45">
            <a:extLst>
              <a:ext uri="{FF2B5EF4-FFF2-40B4-BE49-F238E27FC236}">
                <a16:creationId xmlns:a16="http://schemas.microsoft.com/office/drawing/2014/main" id="{95675DF3-B802-12FD-2219-BC96188B4B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0387" y="5794905"/>
            <a:ext cx="843063" cy="476083"/>
          </a:xfrm>
          <a:prstGeom prst="rect">
            <a:avLst/>
          </a:prstGeom>
        </p:spPr>
      </p:pic>
      <p:sp>
        <p:nvSpPr>
          <p:cNvPr id="3" name="TextBox 2">
            <a:extLst>
              <a:ext uri="{FF2B5EF4-FFF2-40B4-BE49-F238E27FC236}">
                <a16:creationId xmlns:a16="http://schemas.microsoft.com/office/drawing/2014/main" id="{52B383EA-31C5-2672-E1CC-0802B76487CF}"/>
              </a:ext>
            </a:extLst>
          </p:cNvPr>
          <p:cNvSpPr txBox="1"/>
          <p:nvPr/>
        </p:nvSpPr>
        <p:spPr>
          <a:xfrm>
            <a:off x="2103437" y="1758623"/>
            <a:ext cx="7985126" cy="3340755"/>
          </a:xfrm>
          <a:prstGeom prst="rect">
            <a:avLst/>
          </a:prstGeom>
          <a:noFill/>
          <a:ln>
            <a:noFill/>
          </a:ln>
        </p:spPr>
        <p:txBody>
          <a:bodyPr wrap="square" rtlCol="0" anchor="ctr">
            <a:noAutofit/>
          </a:bodyPr>
          <a:lstStyle/>
          <a:p>
            <a:pPr algn="ctr"/>
            <a:r>
              <a:rPr lang="en-GB" sz="8000" b="1" dirty="0">
                <a:solidFill>
                  <a:schemeClr val="bg1"/>
                </a:solidFill>
                <a:latin typeface="MoolBoran" panose="020F0502020204030204" pitchFamily="34" charset="0"/>
                <a:cs typeface="MoolBoran" panose="020F0502020204030204" pitchFamily="34" charset="0"/>
              </a:rPr>
              <a:t>Advanced Searching in</a:t>
            </a:r>
          </a:p>
          <a:p>
            <a:pPr algn="ctr"/>
            <a:r>
              <a:rPr lang="en-GB" sz="8000" b="1" dirty="0">
                <a:solidFill>
                  <a:schemeClr val="bg1"/>
                </a:solidFill>
                <a:latin typeface="MoolBoran" panose="020F0502020204030204" pitchFamily="34" charset="0"/>
                <a:cs typeface="MoolBoran" panose="020F0502020204030204" pitchFamily="34" charset="0"/>
              </a:rPr>
              <a:t>IBM QRADAR SIEM</a:t>
            </a:r>
          </a:p>
        </p:txBody>
      </p:sp>
      <p:sp>
        <p:nvSpPr>
          <p:cNvPr id="4" name="TextBox 3">
            <a:extLst>
              <a:ext uri="{FF2B5EF4-FFF2-40B4-BE49-F238E27FC236}">
                <a16:creationId xmlns:a16="http://schemas.microsoft.com/office/drawing/2014/main" id="{AC6EC72C-641B-EB54-3DB5-88BF79DABDE4}"/>
              </a:ext>
            </a:extLst>
          </p:cNvPr>
          <p:cNvSpPr txBox="1"/>
          <p:nvPr/>
        </p:nvSpPr>
        <p:spPr>
          <a:xfrm>
            <a:off x="6810375" y="5514537"/>
            <a:ext cx="4885223" cy="927765"/>
          </a:xfrm>
          <a:prstGeom prst="rect">
            <a:avLst/>
          </a:prstGeom>
          <a:noFill/>
          <a:ln>
            <a:noFill/>
          </a:ln>
        </p:spPr>
        <p:txBody>
          <a:bodyPr wrap="square" rtlCol="0" anchor="t">
            <a:noAutofit/>
          </a:bodyPr>
          <a:lstStyle/>
          <a:p>
            <a:pPr marL="7938">
              <a:lnSpc>
                <a:spcPct val="150000"/>
              </a:lnSpc>
            </a:pPr>
            <a:r>
              <a:rPr lang="en-US" b="1" dirty="0" err="1">
                <a:solidFill>
                  <a:schemeClr val="bg1"/>
                </a:solidFill>
                <a:latin typeface="+mj-lt"/>
                <a:cs typeface="MoolBoran" panose="020F0502020204030204" pitchFamily="34" charset="0"/>
              </a:rPr>
              <a:t>Petromir</a:t>
            </a:r>
            <a:r>
              <a:rPr lang="en-US" b="1" dirty="0">
                <a:solidFill>
                  <a:schemeClr val="bg1"/>
                </a:solidFill>
                <a:latin typeface="+mj-lt"/>
                <a:cs typeface="MoolBoran" panose="020F0502020204030204" pitchFamily="34" charset="0"/>
              </a:rPr>
              <a:t> Ivanov, CNSYS PLC</a:t>
            </a:r>
            <a:endParaRPr lang="bg-BG"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dirty="0">
              <a:solidFill>
                <a:schemeClr val="bg1"/>
              </a:solidFill>
              <a:latin typeface="+mj-lt"/>
              <a:cs typeface="MoolBoran" panose="020F0502020204030204" pitchFamily="34" charset="0"/>
            </a:endParaRPr>
          </a:p>
          <a:p>
            <a:pPr marL="7938">
              <a:lnSpc>
                <a:spcPct val="150000"/>
              </a:lnSpc>
            </a:pPr>
            <a:endParaRPr lang="en-GB" dirty="0">
              <a:solidFill>
                <a:schemeClr val="bg1"/>
              </a:solidFill>
              <a:latin typeface="+mj-lt"/>
              <a:cs typeface="MoolBoran" panose="020F0502020204030204" pitchFamily="34" charset="0"/>
            </a:endParaRPr>
          </a:p>
        </p:txBody>
      </p:sp>
      <p:cxnSp>
        <p:nvCxnSpPr>
          <p:cNvPr id="5" name="Straight Connector 4">
            <a:extLst>
              <a:ext uri="{FF2B5EF4-FFF2-40B4-BE49-F238E27FC236}">
                <a16:creationId xmlns:a16="http://schemas.microsoft.com/office/drawing/2014/main" id="{F35E3FF0-E741-5839-42E4-C3E0933CCFCA}"/>
              </a:ext>
            </a:extLst>
          </p:cNvPr>
          <p:cNvCxnSpPr>
            <a:cxnSpLocks/>
          </p:cNvCxnSpPr>
          <p:nvPr/>
        </p:nvCxnSpPr>
        <p:spPr>
          <a:xfrm flipH="1">
            <a:off x="6429375" y="5514537"/>
            <a:ext cx="5266223" cy="0"/>
          </a:xfrm>
          <a:prstGeom prst="line">
            <a:avLst/>
          </a:prstGeom>
          <a:ln w="38100">
            <a:solidFill>
              <a:srgbClr val="FFFFFF">
                <a:alpha val="50196"/>
              </a:srgb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7345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838200" y="35588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Agenda</a:t>
            </a:r>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838200" y="1816389"/>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 Ariel search and AQL</a:t>
            </a:r>
          </a:p>
          <a:p>
            <a:r>
              <a:rPr lang="en-US" dirty="0">
                <a:solidFill>
                  <a:schemeClr val="bg1"/>
                </a:solidFill>
              </a:rPr>
              <a:t> Advanced search techniques</a:t>
            </a:r>
          </a:p>
          <a:p>
            <a:r>
              <a:rPr lang="en-US" dirty="0">
                <a:solidFill>
                  <a:schemeClr val="bg1"/>
                </a:solidFill>
              </a:rPr>
              <a:t> Best practices</a:t>
            </a:r>
            <a:endParaRPr lang="bg-BG" dirty="0">
              <a:solidFill>
                <a:schemeClr val="bg1"/>
              </a:solidFill>
            </a:endParaRPr>
          </a:p>
        </p:txBody>
      </p:sp>
    </p:spTree>
    <p:extLst>
      <p:ext uri="{BB962C8B-B14F-4D97-AF65-F5344CB8AC3E}">
        <p14:creationId xmlns:p14="http://schemas.microsoft.com/office/powerpoint/2010/main" val="1002861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The basics</a:t>
            </a:r>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Ariel – Proprietary flat file write-once-read-many database and search engine, contains most of security data processed by QRadar. Data is organized in multiple DBs with the following on-disk structure</a:t>
            </a:r>
          </a:p>
          <a:p>
            <a:endParaRPr lang="en-US" dirty="0">
              <a:solidFill>
                <a:schemeClr val="bg1"/>
              </a:solidFill>
            </a:endParaRPr>
          </a:p>
          <a:p>
            <a:pPr marL="0" indent="0">
              <a:buNone/>
            </a:pPr>
            <a:r>
              <a:rPr lang="en-US" dirty="0">
                <a:solidFill>
                  <a:schemeClr val="bg1"/>
                </a:solidFill>
              </a:rPr>
              <a:t>/store/</a:t>
            </a:r>
            <a:r>
              <a:rPr lang="en-US" dirty="0" err="1">
                <a:solidFill>
                  <a:schemeClr val="bg1"/>
                </a:solidFill>
              </a:rPr>
              <a:t>ariel</a:t>
            </a:r>
            <a:r>
              <a:rPr lang="en-US" dirty="0">
                <a:solidFill>
                  <a:schemeClr val="bg1"/>
                </a:solidFill>
              </a:rPr>
              <a:t>/[</a:t>
            </a:r>
            <a:r>
              <a:rPr lang="en-US" dirty="0" err="1">
                <a:solidFill>
                  <a:schemeClr val="bg1"/>
                </a:solidFill>
              </a:rPr>
              <a:t>db</a:t>
            </a:r>
            <a:r>
              <a:rPr lang="en-US" dirty="0">
                <a:solidFill>
                  <a:schemeClr val="bg1"/>
                </a:solidFill>
              </a:rPr>
              <a:t>]/[db_specific_structure1]/…/[year]/[month]/[day]/[hour]/</a:t>
            </a:r>
          </a:p>
          <a:p>
            <a:pPr marL="0" indent="0">
              <a:buNone/>
            </a:pPr>
            <a:r>
              <a:rPr lang="en-US" dirty="0">
                <a:solidFill>
                  <a:schemeClr val="bg1"/>
                </a:solidFill>
              </a:rPr>
              <a:t>file1</a:t>
            </a:r>
          </a:p>
          <a:p>
            <a:pPr marL="0" indent="0">
              <a:buNone/>
            </a:pPr>
            <a:r>
              <a:rPr lang="en-US" dirty="0">
                <a:solidFill>
                  <a:schemeClr val="bg1"/>
                </a:solidFill>
              </a:rPr>
              <a:t>file2</a:t>
            </a:r>
          </a:p>
          <a:p>
            <a:pPr marL="0" indent="0">
              <a:buNone/>
            </a:pPr>
            <a:r>
              <a:rPr lang="en-US" dirty="0">
                <a:solidFill>
                  <a:schemeClr val="bg1"/>
                </a:solidFill>
              </a:rPr>
              <a:t>…</a:t>
            </a:r>
          </a:p>
          <a:p>
            <a:pPr marL="0" indent="0">
              <a:buNone/>
            </a:pPr>
            <a:r>
              <a:rPr lang="en-US" dirty="0" err="1">
                <a:solidFill>
                  <a:schemeClr val="bg1"/>
                </a:solidFill>
              </a:rPr>
              <a:t>fileN</a:t>
            </a:r>
            <a:endParaRPr lang="en-US" dirty="0">
              <a:solidFill>
                <a:schemeClr val="bg1"/>
              </a:solidFill>
            </a:endParaRPr>
          </a:p>
          <a:p>
            <a:pPr marL="0" indent="0">
              <a:buNone/>
            </a:pPr>
            <a:r>
              <a:rPr lang="en-US" dirty="0">
                <a:solidFill>
                  <a:schemeClr val="bg1"/>
                </a:solidFill>
              </a:rPr>
              <a:t>PostgreSQL – Contains configuration data, meta data and some security artifacts such as Offenses, Assets, Vulnerabilities, Reference Data etc.</a:t>
            </a:r>
          </a:p>
          <a:p>
            <a:pPr marL="0" indent="0">
              <a:buNone/>
            </a:pP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998256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Ariel features</a:t>
            </a:r>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Fast and scalable search engine – multithreading, local in-memory aggregations with ability to spill over to disk and to network if needed, vertical and horizontal scalability</a:t>
            </a:r>
          </a:p>
          <a:p>
            <a:r>
              <a:rPr lang="en-US" dirty="0">
                <a:solidFill>
                  <a:schemeClr val="bg1"/>
                </a:solidFill>
              </a:rPr>
              <a:t>Built-in pluggable data compression (</a:t>
            </a:r>
            <a:r>
              <a:rPr lang="en-US" dirty="0" err="1">
                <a:solidFill>
                  <a:schemeClr val="bg1"/>
                </a:solidFill>
              </a:rPr>
              <a:t>zstd</a:t>
            </a:r>
            <a:r>
              <a:rPr lang="en-US" dirty="0">
                <a:solidFill>
                  <a:schemeClr val="bg1"/>
                </a:solidFill>
              </a:rPr>
              <a:t>, lz4, </a:t>
            </a:r>
            <a:r>
              <a:rPr lang="en-US" dirty="0" err="1">
                <a:solidFill>
                  <a:schemeClr val="bg1"/>
                </a:solidFill>
              </a:rPr>
              <a:t>gzip</a:t>
            </a:r>
            <a:r>
              <a:rPr lang="en-US" dirty="0">
                <a:solidFill>
                  <a:schemeClr val="bg1"/>
                </a:solidFill>
              </a:rPr>
              <a:t>) and communication compression (lz4)</a:t>
            </a:r>
          </a:p>
          <a:p>
            <a:r>
              <a:rPr lang="en-US" dirty="0">
                <a:solidFill>
                  <a:schemeClr val="bg1"/>
                </a:solidFill>
              </a:rPr>
              <a:t>Efficient optimized indexing with compression</a:t>
            </a:r>
          </a:p>
          <a:p>
            <a:r>
              <a:rPr lang="en-US" dirty="0">
                <a:solidFill>
                  <a:schemeClr val="bg1"/>
                </a:solidFill>
              </a:rPr>
              <a:t>AQL – SQL-like query language with a subset of ANSI-SQL feature set, functionality expandable via Custom Functions</a:t>
            </a:r>
          </a:p>
          <a:p>
            <a:r>
              <a:rPr lang="en-US" dirty="0">
                <a:solidFill>
                  <a:schemeClr val="bg1"/>
                </a:solidFill>
              </a:rPr>
              <a:t>One of the design goals – a single search should be able to execute as fast as the hardware allows by utilizing all allocated system resources, if required and possible</a:t>
            </a:r>
          </a:p>
          <a:p>
            <a:pPr marL="0" indent="0">
              <a:buNone/>
            </a:pPr>
            <a:endParaRPr lang="en-US" dirty="0">
              <a:solidFill>
                <a:schemeClr val="bg1"/>
              </a:solidFill>
            </a:endParaRPr>
          </a:p>
        </p:txBody>
      </p:sp>
    </p:spTree>
    <p:extLst>
      <p:ext uri="{BB962C8B-B14F-4D97-AF65-F5344CB8AC3E}">
        <p14:creationId xmlns:p14="http://schemas.microsoft.com/office/powerpoint/2010/main" val="1970053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Ways of searching</a:t>
            </a:r>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Classic UI</a:t>
            </a:r>
          </a:p>
          <a:p>
            <a:pPr lvl="1"/>
            <a:r>
              <a:rPr lang="en-US" dirty="0">
                <a:solidFill>
                  <a:schemeClr val="bg1"/>
                </a:solidFill>
              </a:rPr>
              <a:t>Basic search – visual query building</a:t>
            </a:r>
          </a:p>
          <a:p>
            <a:pPr lvl="1"/>
            <a:r>
              <a:rPr lang="en-US" dirty="0">
                <a:solidFill>
                  <a:schemeClr val="bg1"/>
                </a:solidFill>
              </a:rPr>
              <a:t>Advanced Search – using Ariel Query Language (AQL)</a:t>
            </a:r>
          </a:p>
          <a:p>
            <a:pPr lvl="1"/>
            <a:r>
              <a:rPr lang="en-US" dirty="0">
                <a:solidFill>
                  <a:schemeClr val="bg1"/>
                </a:solidFill>
              </a:rPr>
              <a:t>Quick Filter</a:t>
            </a:r>
          </a:p>
          <a:p>
            <a:r>
              <a:rPr lang="en-US" dirty="0">
                <a:solidFill>
                  <a:schemeClr val="bg1"/>
                </a:solidFill>
              </a:rPr>
              <a:t>REST API (AQL)</a:t>
            </a:r>
          </a:p>
          <a:p>
            <a:r>
              <a:rPr lang="en-US" dirty="0">
                <a:solidFill>
                  <a:schemeClr val="bg1"/>
                </a:solidFill>
              </a:rPr>
              <a:t>New search experience – Analyst Workflow application (Visual + AQL builder)</a:t>
            </a:r>
          </a:p>
          <a:p>
            <a:r>
              <a:rPr lang="en-US" dirty="0">
                <a:solidFill>
                  <a:schemeClr val="bg1"/>
                </a:solidFill>
              </a:rPr>
              <a:t>/opt/</a:t>
            </a:r>
            <a:r>
              <a:rPr lang="en-US" dirty="0" err="1">
                <a:solidFill>
                  <a:schemeClr val="bg1"/>
                </a:solidFill>
              </a:rPr>
              <a:t>qradar</a:t>
            </a:r>
            <a:r>
              <a:rPr lang="en-US" dirty="0">
                <a:solidFill>
                  <a:schemeClr val="bg1"/>
                </a:solidFill>
              </a:rPr>
              <a:t>/bin/</a:t>
            </a:r>
            <a:r>
              <a:rPr lang="en-US" dirty="0" err="1">
                <a:solidFill>
                  <a:schemeClr val="bg1"/>
                </a:solidFill>
              </a:rPr>
              <a:t>ariel_query</a:t>
            </a:r>
            <a:r>
              <a:rPr lang="en-US" dirty="0">
                <a:solidFill>
                  <a:schemeClr val="bg1"/>
                </a:solidFill>
              </a:rPr>
              <a:t> (REST API/AQL based CLI)</a:t>
            </a:r>
          </a:p>
          <a:p>
            <a:endParaRPr lang="en-US" dirty="0">
              <a:solidFill>
                <a:schemeClr val="bg1"/>
              </a:solidFill>
            </a:endParaRPr>
          </a:p>
          <a:p>
            <a:pPr marL="0" indent="0">
              <a:buNone/>
            </a:pPr>
            <a:endParaRPr lang="en-US" dirty="0">
              <a:solidFill>
                <a:schemeClr val="bg1"/>
              </a:solidFill>
            </a:endParaRPr>
          </a:p>
        </p:txBody>
      </p:sp>
    </p:spTree>
    <p:extLst>
      <p:ext uri="{BB962C8B-B14F-4D97-AF65-F5344CB8AC3E}">
        <p14:creationId xmlns:p14="http://schemas.microsoft.com/office/powerpoint/2010/main" val="3610767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AQL</a:t>
            </a:r>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bg1"/>
                </a:solidFill>
              </a:rPr>
              <a:t>[</a:t>
            </a:r>
            <a:r>
              <a:rPr lang="en-US" sz="1800" dirty="0">
                <a:solidFill>
                  <a:srgbClr val="FF0000"/>
                </a:solidFill>
              </a:rPr>
              <a:t>SELECT</a:t>
            </a:r>
            <a:r>
              <a:rPr lang="en-US" sz="1800" dirty="0">
                <a:solidFill>
                  <a:schemeClr val="bg1"/>
                </a:solidFill>
              </a:rPr>
              <a:t> *, column_name1, column_name2, … , </a:t>
            </a:r>
            <a:r>
              <a:rPr lang="en-US" sz="1800" dirty="0" err="1">
                <a:solidFill>
                  <a:schemeClr val="bg1"/>
                </a:solidFill>
              </a:rPr>
              <a:t>column_nameN</a:t>
            </a:r>
            <a:r>
              <a:rPr lang="en-US" sz="1800" dirty="0">
                <a:solidFill>
                  <a:schemeClr val="bg1"/>
                </a:solidFill>
              </a:rPr>
              <a:t>]</a:t>
            </a:r>
          </a:p>
          <a:p>
            <a:pPr marL="0" indent="0">
              <a:buNone/>
            </a:pPr>
            <a:r>
              <a:rPr lang="en-US" sz="1800" dirty="0">
                <a:solidFill>
                  <a:schemeClr val="bg1"/>
                </a:solidFill>
              </a:rPr>
              <a:t>[</a:t>
            </a:r>
            <a:r>
              <a:rPr lang="en-US" sz="1800" dirty="0">
                <a:solidFill>
                  <a:srgbClr val="FF0000"/>
                </a:solidFill>
              </a:rPr>
              <a:t>FROM</a:t>
            </a:r>
            <a:r>
              <a:rPr lang="en-US" sz="1800" dirty="0">
                <a:solidFill>
                  <a:schemeClr val="bg1"/>
                </a:solidFill>
              </a:rPr>
              <a:t> </a:t>
            </a:r>
            <a:r>
              <a:rPr lang="en-US" sz="1800" dirty="0" err="1">
                <a:solidFill>
                  <a:schemeClr val="bg1"/>
                </a:solidFill>
              </a:rPr>
              <a:t>table_name</a:t>
            </a:r>
            <a:r>
              <a:rPr lang="en-US" sz="1800" dirty="0">
                <a:solidFill>
                  <a:schemeClr val="bg1"/>
                </a:solidFill>
              </a:rPr>
              <a:t>]</a:t>
            </a:r>
          </a:p>
          <a:p>
            <a:pPr marL="0" indent="0">
              <a:buNone/>
            </a:pPr>
            <a:r>
              <a:rPr lang="en-US" sz="1800" dirty="0">
                <a:solidFill>
                  <a:schemeClr val="bg1"/>
                </a:solidFill>
              </a:rPr>
              <a:t>[WHERE condition clauses]</a:t>
            </a:r>
          </a:p>
          <a:p>
            <a:pPr marL="0" indent="0">
              <a:buNone/>
            </a:pPr>
            <a:r>
              <a:rPr lang="en-US" sz="1800" dirty="0">
                <a:solidFill>
                  <a:schemeClr val="bg1"/>
                </a:solidFill>
              </a:rPr>
              <a:t>[GROUP BY </a:t>
            </a:r>
            <a:r>
              <a:rPr lang="en-US" sz="1800" dirty="0" err="1">
                <a:solidFill>
                  <a:schemeClr val="bg1"/>
                </a:solidFill>
              </a:rPr>
              <a:t>column_reference</a:t>
            </a:r>
            <a:r>
              <a:rPr lang="en-US" sz="1800" dirty="0">
                <a:solidFill>
                  <a:schemeClr val="bg1"/>
                </a:solidFill>
              </a:rPr>
              <a:t>*]</a:t>
            </a:r>
          </a:p>
          <a:p>
            <a:pPr marL="0" indent="0">
              <a:buNone/>
            </a:pPr>
            <a:r>
              <a:rPr lang="en-US" sz="1800" dirty="0">
                <a:solidFill>
                  <a:schemeClr val="bg1"/>
                </a:solidFill>
              </a:rPr>
              <a:t>[HAVING condition clause]</a:t>
            </a:r>
          </a:p>
          <a:p>
            <a:pPr marL="0" indent="0">
              <a:buNone/>
            </a:pPr>
            <a:r>
              <a:rPr lang="en-US" sz="1800" dirty="0">
                <a:solidFill>
                  <a:schemeClr val="bg1"/>
                </a:solidFill>
              </a:rPr>
              <a:t>[ORDER BY </a:t>
            </a:r>
            <a:r>
              <a:rPr lang="en-US" sz="1800" dirty="0" err="1">
                <a:solidFill>
                  <a:schemeClr val="bg1"/>
                </a:solidFill>
              </a:rPr>
              <a:t>column_reference</a:t>
            </a:r>
            <a:r>
              <a:rPr lang="en-US" sz="1800" dirty="0">
                <a:solidFill>
                  <a:schemeClr val="bg1"/>
                </a:solidFill>
              </a:rPr>
              <a:t>*]</a:t>
            </a:r>
          </a:p>
          <a:p>
            <a:pPr marL="0" indent="0">
              <a:buNone/>
            </a:pPr>
            <a:r>
              <a:rPr lang="en-US" sz="1800" dirty="0">
                <a:solidFill>
                  <a:schemeClr val="bg1"/>
                </a:solidFill>
              </a:rPr>
              <a:t>[LIMIT </a:t>
            </a:r>
            <a:r>
              <a:rPr lang="en-US" sz="1800" dirty="0" err="1">
                <a:solidFill>
                  <a:schemeClr val="bg1"/>
                </a:solidFill>
              </a:rPr>
              <a:t>numeric_value</a:t>
            </a:r>
            <a:r>
              <a:rPr lang="en-US" sz="1800" dirty="0">
                <a:solidFill>
                  <a:schemeClr val="bg1"/>
                </a:solidFill>
              </a:rPr>
              <a:t>]</a:t>
            </a:r>
          </a:p>
          <a:p>
            <a:pPr marL="0" indent="0">
              <a:buNone/>
            </a:pPr>
            <a:r>
              <a:rPr lang="en-US" sz="1800" dirty="0">
                <a:solidFill>
                  <a:schemeClr val="bg1"/>
                </a:solidFill>
              </a:rPr>
              <a:t>[PARAMETERS list]</a:t>
            </a:r>
          </a:p>
          <a:p>
            <a:pPr marL="0" indent="0">
              <a:buNone/>
            </a:pPr>
            <a:r>
              <a:rPr lang="en-US" sz="1800" dirty="0">
                <a:solidFill>
                  <a:schemeClr val="bg1"/>
                </a:solidFill>
              </a:rPr>
              <a:t>[TIMEFRAME]</a:t>
            </a:r>
          </a:p>
          <a:p>
            <a:pPr marL="0" indent="0">
              <a:buNone/>
            </a:pPr>
            <a:endParaRPr lang="en-US" sz="1800" b="1" dirty="0">
              <a:solidFill>
                <a:schemeClr val="bg1"/>
              </a:solidFill>
            </a:endParaRPr>
          </a:p>
          <a:p>
            <a:pPr marL="0" indent="0">
              <a:buNone/>
            </a:pPr>
            <a:r>
              <a:rPr lang="en-US" sz="1800" b="1" dirty="0">
                <a:solidFill>
                  <a:schemeClr val="bg1"/>
                </a:solidFill>
              </a:rPr>
              <a:t>NOTES</a:t>
            </a:r>
            <a:r>
              <a:rPr lang="en-US" sz="1800" dirty="0">
                <a:solidFill>
                  <a:schemeClr val="bg1"/>
                </a:solidFill>
              </a:rPr>
              <a:t>:</a:t>
            </a:r>
          </a:p>
          <a:p>
            <a:pPr marL="0" indent="0">
              <a:buNone/>
            </a:pPr>
            <a:r>
              <a:rPr lang="en-US" sz="1800" dirty="0">
                <a:solidFill>
                  <a:schemeClr val="bg1"/>
                </a:solidFill>
              </a:rPr>
              <a:t>- Mandatory operators are in </a:t>
            </a:r>
            <a:r>
              <a:rPr lang="en-US" sz="1800" dirty="0">
                <a:solidFill>
                  <a:srgbClr val="FF0000"/>
                </a:solidFill>
              </a:rPr>
              <a:t>red</a:t>
            </a:r>
            <a:r>
              <a:rPr lang="en-US" sz="1800" dirty="0">
                <a:solidFill>
                  <a:schemeClr val="bg1"/>
                </a:solidFill>
              </a:rPr>
              <a:t>, everything else is optional.</a:t>
            </a:r>
          </a:p>
          <a:p>
            <a:pPr marL="0" indent="0">
              <a:buNone/>
            </a:pPr>
            <a:r>
              <a:rPr lang="en-US" sz="1800" dirty="0">
                <a:solidFill>
                  <a:schemeClr val="bg1"/>
                </a:solidFill>
              </a:rPr>
              <a:t>- By default, advanced searches without a timeframe executed from the UI query against the last 5 minutes of Ariel data, while from the API query the last 1 minute.</a:t>
            </a:r>
          </a:p>
          <a:p>
            <a:pPr marL="0" indent="0">
              <a:buNone/>
            </a:pPr>
            <a:r>
              <a:rPr lang="en-US" sz="1800" dirty="0">
                <a:solidFill>
                  <a:schemeClr val="bg1"/>
                </a:solidFill>
              </a:rPr>
              <a:t>*</a:t>
            </a:r>
            <a:r>
              <a:rPr lang="en-US" sz="1800" dirty="0" err="1">
                <a:solidFill>
                  <a:schemeClr val="bg1"/>
                </a:solidFill>
              </a:rPr>
              <a:t>column_reference</a:t>
            </a:r>
            <a:r>
              <a:rPr lang="en-US" sz="1800" dirty="0">
                <a:solidFill>
                  <a:schemeClr val="bg1"/>
                </a:solidFill>
              </a:rPr>
              <a:t>: When you use a GROUP BY or ORDER BY clause to sort information, to make a meaningful query it is required to reference </a:t>
            </a:r>
            <a:r>
              <a:rPr lang="en-US" sz="1800" dirty="0" err="1">
                <a:solidFill>
                  <a:schemeClr val="bg1"/>
                </a:solidFill>
              </a:rPr>
              <a:t>column_names</a:t>
            </a:r>
            <a:r>
              <a:rPr lang="en-US" sz="1800" dirty="0">
                <a:solidFill>
                  <a:schemeClr val="bg1"/>
                </a:solidFill>
              </a:rPr>
              <a:t> from your existing SELECT statement.</a:t>
            </a:r>
          </a:p>
          <a:p>
            <a:pPr marL="0" indent="0">
              <a:buNone/>
            </a:pPr>
            <a:endParaRPr lang="en-US" sz="1800" dirty="0">
              <a:solidFill>
                <a:schemeClr val="bg1"/>
              </a:solidFill>
            </a:endParaRPr>
          </a:p>
        </p:txBody>
      </p:sp>
    </p:spTree>
    <p:extLst>
      <p:ext uri="{BB962C8B-B14F-4D97-AF65-F5344CB8AC3E}">
        <p14:creationId xmlns:p14="http://schemas.microsoft.com/office/powerpoint/2010/main" val="1607560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pic>
        <p:nvPicPr>
          <p:cNvPr id="5" name="Picture 4">
            <a:extLst>
              <a:ext uri="{FF2B5EF4-FFF2-40B4-BE49-F238E27FC236}">
                <a16:creationId xmlns:a16="http://schemas.microsoft.com/office/drawing/2014/main" id="{A9725FEE-DC06-4969-8FDE-3780D37BEC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7154" y="443534"/>
            <a:ext cx="10342418" cy="6058577"/>
          </a:xfrm>
          <a:prstGeom prst="rect">
            <a:avLst/>
          </a:prstGeom>
        </p:spPr>
      </p:pic>
    </p:spTree>
    <p:extLst>
      <p:ext uri="{BB962C8B-B14F-4D97-AF65-F5344CB8AC3E}">
        <p14:creationId xmlns:p14="http://schemas.microsoft.com/office/powerpoint/2010/main" val="3746542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Regex vs. </a:t>
            </a:r>
            <a:r>
              <a:rPr lang="en-US" dirty="0" err="1">
                <a:solidFill>
                  <a:schemeClr val="bg1"/>
                </a:solidFill>
              </a:rPr>
              <a:t>QuickFilter</a:t>
            </a:r>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dirty="0">
              <a:solidFill>
                <a:schemeClr val="bg1"/>
              </a:solidFill>
            </a:endParaRPr>
          </a:p>
          <a:p>
            <a:r>
              <a:rPr lang="en-US" dirty="0">
                <a:solidFill>
                  <a:schemeClr val="bg1"/>
                </a:solidFill>
              </a:rPr>
              <a:t>Contains / matches / LIKE / MATCHES – all involve a Java Regex execution. Regex execution can be computationally complex and is unlikely to result in great search performance on large inputs.</a:t>
            </a:r>
            <a:br>
              <a:rPr lang="en-US" dirty="0">
                <a:solidFill>
                  <a:schemeClr val="bg1"/>
                </a:solidFill>
              </a:rPr>
            </a:br>
            <a:br>
              <a:rPr lang="en-US" dirty="0">
                <a:solidFill>
                  <a:schemeClr val="bg1"/>
                </a:solidFill>
              </a:rPr>
            </a:br>
            <a:endParaRPr lang="en-US" dirty="0">
              <a:solidFill>
                <a:schemeClr val="bg1"/>
              </a:solidFill>
            </a:endParaRPr>
          </a:p>
          <a:p>
            <a:r>
              <a:rPr lang="en-US" dirty="0">
                <a:solidFill>
                  <a:schemeClr val="bg1"/>
                </a:solidFill>
              </a:rPr>
              <a:t>Quick Filter – based on Apache Lucene FTS library. Creates an index and uses it for very  quick text search capabilities. Trades off preprocessing and index creation resources for significantly faster search. Requires additional disk space to store the index, usually in range of 30% of the size of the uncompressed payload size.</a:t>
            </a:r>
          </a:p>
          <a:p>
            <a:pPr marL="0" indent="0">
              <a:buNone/>
            </a:pPr>
            <a:endParaRPr lang="en-US" sz="1800" dirty="0">
              <a:solidFill>
                <a:schemeClr val="bg1"/>
              </a:solidFill>
            </a:endParaRPr>
          </a:p>
        </p:txBody>
      </p:sp>
    </p:spTree>
    <p:extLst>
      <p:ext uri="{BB962C8B-B14F-4D97-AF65-F5344CB8AC3E}">
        <p14:creationId xmlns:p14="http://schemas.microsoft.com/office/powerpoint/2010/main" val="2761682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pic>
        <p:nvPicPr>
          <p:cNvPr id="5" name="Picture 4">
            <a:extLst>
              <a:ext uri="{FF2B5EF4-FFF2-40B4-BE49-F238E27FC236}">
                <a16:creationId xmlns:a16="http://schemas.microsoft.com/office/drawing/2014/main" id="{A9725FEE-DC06-4969-8FDE-3780D37BEC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7154" y="443534"/>
            <a:ext cx="10342418" cy="6058577"/>
          </a:xfrm>
          <a:prstGeom prst="rect">
            <a:avLst/>
          </a:prstGeom>
        </p:spPr>
      </p:pic>
      <p:pic>
        <p:nvPicPr>
          <p:cNvPr id="6" name="Picture 5">
            <a:extLst>
              <a:ext uri="{FF2B5EF4-FFF2-40B4-BE49-F238E27FC236}">
                <a16:creationId xmlns:a16="http://schemas.microsoft.com/office/drawing/2014/main" id="{A6E809F1-EB45-4DC5-9865-230E4DEC68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7154" y="443533"/>
            <a:ext cx="10352058" cy="6058578"/>
          </a:xfrm>
          <a:prstGeom prst="rect">
            <a:avLst/>
          </a:prstGeom>
        </p:spPr>
      </p:pic>
    </p:spTree>
    <p:extLst>
      <p:ext uri="{BB962C8B-B14F-4D97-AF65-F5344CB8AC3E}">
        <p14:creationId xmlns:p14="http://schemas.microsoft.com/office/powerpoint/2010/main" val="1856249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pic>
        <p:nvPicPr>
          <p:cNvPr id="5" name="Picture 4">
            <a:extLst>
              <a:ext uri="{FF2B5EF4-FFF2-40B4-BE49-F238E27FC236}">
                <a16:creationId xmlns:a16="http://schemas.microsoft.com/office/drawing/2014/main" id="{A9725FEE-DC06-4969-8FDE-3780D37BEC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7154" y="456999"/>
            <a:ext cx="10342418" cy="6058577"/>
          </a:xfrm>
          <a:prstGeom prst="rect">
            <a:avLst/>
          </a:prstGeom>
        </p:spPr>
      </p:pic>
      <p:pic>
        <p:nvPicPr>
          <p:cNvPr id="6" name="Picture 5">
            <a:extLst>
              <a:ext uri="{FF2B5EF4-FFF2-40B4-BE49-F238E27FC236}">
                <a16:creationId xmlns:a16="http://schemas.microsoft.com/office/drawing/2014/main" id="{57E42C67-71E5-4384-9D96-1C94B64F74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7154" y="466179"/>
            <a:ext cx="10404650" cy="6058577"/>
          </a:xfrm>
          <a:prstGeom prst="rect">
            <a:avLst/>
          </a:prstGeom>
        </p:spPr>
      </p:pic>
    </p:spTree>
    <p:extLst>
      <p:ext uri="{BB962C8B-B14F-4D97-AF65-F5344CB8AC3E}">
        <p14:creationId xmlns:p14="http://schemas.microsoft.com/office/powerpoint/2010/main" val="1626424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pic>
        <p:nvPicPr>
          <p:cNvPr id="5" name="Picture 4">
            <a:extLst>
              <a:ext uri="{FF2B5EF4-FFF2-40B4-BE49-F238E27FC236}">
                <a16:creationId xmlns:a16="http://schemas.microsoft.com/office/drawing/2014/main" id="{A9725FEE-DC06-4969-8FDE-3780D37BEC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7154" y="443534"/>
            <a:ext cx="10342418" cy="6058577"/>
          </a:xfrm>
          <a:prstGeom prst="rect">
            <a:avLst/>
          </a:prstGeom>
        </p:spPr>
      </p:pic>
      <p:pic>
        <p:nvPicPr>
          <p:cNvPr id="6" name="Picture 5">
            <a:extLst>
              <a:ext uri="{FF2B5EF4-FFF2-40B4-BE49-F238E27FC236}">
                <a16:creationId xmlns:a16="http://schemas.microsoft.com/office/drawing/2014/main" id="{73127393-1794-40B4-BA13-16A905751FD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7153" y="443533"/>
            <a:ext cx="10564032" cy="6058577"/>
          </a:xfrm>
          <a:prstGeom prst="rect">
            <a:avLst/>
          </a:prstGeom>
        </p:spPr>
      </p:pic>
    </p:spTree>
    <p:extLst>
      <p:ext uri="{BB962C8B-B14F-4D97-AF65-F5344CB8AC3E}">
        <p14:creationId xmlns:p14="http://schemas.microsoft.com/office/powerpoint/2010/main" val="2065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pic>
        <p:nvPicPr>
          <p:cNvPr id="5" name="Picture 4">
            <a:extLst>
              <a:ext uri="{FF2B5EF4-FFF2-40B4-BE49-F238E27FC236}">
                <a16:creationId xmlns:a16="http://schemas.microsoft.com/office/drawing/2014/main" id="{A9725FEE-DC06-4969-8FDE-3780D37BEC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7154" y="443534"/>
            <a:ext cx="10342418" cy="6058577"/>
          </a:xfrm>
          <a:prstGeom prst="rect">
            <a:avLst/>
          </a:prstGeom>
        </p:spPr>
      </p:pic>
      <p:pic>
        <p:nvPicPr>
          <p:cNvPr id="6" name="Picture 5">
            <a:extLst>
              <a:ext uri="{FF2B5EF4-FFF2-40B4-BE49-F238E27FC236}">
                <a16:creationId xmlns:a16="http://schemas.microsoft.com/office/drawing/2014/main" id="{C4F233EA-DCBB-4F36-8778-15BE92D96C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7154" y="443533"/>
            <a:ext cx="10342418" cy="6058577"/>
          </a:xfrm>
          <a:prstGeom prst="rect">
            <a:avLst/>
          </a:prstGeom>
        </p:spPr>
      </p:pic>
    </p:spTree>
    <p:extLst>
      <p:ext uri="{BB962C8B-B14F-4D97-AF65-F5344CB8AC3E}">
        <p14:creationId xmlns:p14="http://schemas.microsoft.com/office/powerpoint/2010/main" val="1173273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3CE-8026-40AE-AD28-A2989238084E}"/>
              </a:ext>
            </a:extLst>
          </p:cNvPr>
          <p:cNvSpPr txBox="1">
            <a:spLocks/>
          </p:cNvSpPr>
          <p:nvPr/>
        </p:nvSpPr>
        <p:spPr>
          <a:xfrm>
            <a:off x="166254" y="355889"/>
            <a:ext cx="1185949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bg-BG" dirty="0">
              <a:solidFill>
                <a:schemeClr val="bg1"/>
              </a:solidFill>
            </a:endParaRPr>
          </a:p>
        </p:txBody>
      </p:sp>
      <p:sp>
        <p:nvSpPr>
          <p:cNvPr id="3" name="Content Placeholder 2">
            <a:extLst>
              <a:ext uri="{FF2B5EF4-FFF2-40B4-BE49-F238E27FC236}">
                <a16:creationId xmlns:a16="http://schemas.microsoft.com/office/drawing/2014/main" id="{C5FFFC0C-A8E7-46B2-9833-39E3EBB1318E}"/>
              </a:ext>
            </a:extLst>
          </p:cNvPr>
          <p:cNvSpPr txBox="1">
            <a:spLocks/>
          </p:cNvSpPr>
          <p:nvPr/>
        </p:nvSpPr>
        <p:spPr>
          <a:xfrm>
            <a:off x="166254" y="1253330"/>
            <a:ext cx="11767128" cy="5604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pic>
        <p:nvPicPr>
          <p:cNvPr id="5" name="Picture 4">
            <a:extLst>
              <a:ext uri="{FF2B5EF4-FFF2-40B4-BE49-F238E27FC236}">
                <a16:creationId xmlns:a16="http://schemas.microsoft.com/office/drawing/2014/main" id="{A9725FEE-DC06-4969-8FDE-3780D37BEC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7154" y="443534"/>
            <a:ext cx="10342418" cy="6058577"/>
          </a:xfrm>
          <a:prstGeom prst="rect">
            <a:avLst/>
          </a:prstGeom>
        </p:spPr>
      </p:pic>
      <p:pic>
        <p:nvPicPr>
          <p:cNvPr id="6" name="Picture 5">
            <a:extLst>
              <a:ext uri="{FF2B5EF4-FFF2-40B4-BE49-F238E27FC236}">
                <a16:creationId xmlns:a16="http://schemas.microsoft.com/office/drawing/2014/main" id="{0F4F37BE-25BF-4A54-BAE8-FBB10EEE21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039" y="443534"/>
            <a:ext cx="10434215" cy="6058577"/>
          </a:xfrm>
          <a:prstGeom prst="rect">
            <a:avLst/>
          </a:prstGeom>
        </p:spPr>
      </p:pic>
    </p:spTree>
    <p:extLst>
      <p:ext uri="{BB962C8B-B14F-4D97-AF65-F5344CB8AC3E}">
        <p14:creationId xmlns:p14="http://schemas.microsoft.com/office/powerpoint/2010/main" val="2752330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A7765-7A72-D992-9567-646768E4F00D}"/>
            </a:ext>
          </a:extLst>
        </p:cNvPr>
        <p:cNvGrpSpPr/>
        <p:nvPr/>
      </p:nvGrpSpPr>
      <p:grpSpPr>
        <a:xfrm>
          <a:off x="0" y="0"/>
          <a:ext cx="0" cy="0"/>
          <a:chOff x="0" y="0"/>
          <a:chExt cx="0" cy="0"/>
        </a:xfrm>
      </p:grpSpPr>
      <p:pic>
        <p:nvPicPr>
          <p:cNvPr id="44" name="Picture 43">
            <a:extLst>
              <a:ext uri="{FF2B5EF4-FFF2-40B4-BE49-F238E27FC236}">
                <a16:creationId xmlns:a16="http://schemas.microsoft.com/office/drawing/2014/main" id="{A6D09E3C-1DBF-E77D-5542-F7EF712705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0000" y="396000"/>
            <a:ext cx="2256612" cy="755703"/>
          </a:xfrm>
          <a:prstGeom prst="rect">
            <a:avLst/>
          </a:prstGeom>
        </p:spPr>
      </p:pic>
      <p:sp>
        <p:nvSpPr>
          <p:cNvPr id="49" name="Rectangle 48">
            <a:extLst>
              <a:ext uri="{FF2B5EF4-FFF2-40B4-BE49-F238E27FC236}">
                <a16:creationId xmlns:a16="http://schemas.microsoft.com/office/drawing/2014/main" id="{B5506B37-EA8E-6C36-23A2-EE6E8B1E2FF6}"/>
              </a:ext>
            </a:extLst>
          </p:cNvPr>
          <p:cNvSpPr/>
          <p:nvPr/>
        </p:nvSpPr>
        <p:spPr>
          <a:xfrm>
            <a:off x="196849" y="5551710"/>
            <a:ext cx="1450470" cy="8714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G"/>
          </a:p>
        </p:txBody>
      </p:sp>
      <p:pic>
        <p:nvPicPr>
          <p:cNvPr id="46" name="Picture 45">
            <a:extLst>
              <a:ext uri="{FF2B5EF4-FFF2-40B4-BE49-F238E27FC236}">
                <a16:creationId xmlns:a16="http://schemas.microsoft.com/office/drawing/2014/main" id="{AFDB2742-4583-86E6-0CEB-032A4259C41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0387" y="5794905"/>
            <a:ext cx="843063" cy="476083"/>
          </a:xfrm>
          <a:prstGeom prst="rect">
            <a:avLst/>
          </a:prstGeom>
        </p:spPr>
      </p:pic>
      <p:sp>
        <p:nvSpPr>
          <p:cNvPr id="3" name="TextBox 2">
            <a:extLst>
              <a:ext uri="{FF2B5EF4-FFF2-40B4-BE49-F238E27FC236}">
                <a16:creationId xmlns:a16="http://schemas.microsoft.com/office/drawing/2014/main" id="{46053A38-E131-4443-4BCB-3ACDA9B760E5}"/>
              </a:ext>
            </a:extLst>
          </p:cNvPr>
          <p:cNvSpPr txBox="1"/>
          <p:nvPr/>
        </p:nvSpPr>
        <p:spPr>
          <a:xfrm>
            <a:off x="2335212" y="579887"/>
            <a:ext cx="7985126" cy="1298494"/>
          </a:xfrm>
          <a:prstGeom prst="rect">
            <a:avLst/>
          </a:prstGeom>
          <a:noFill/>
          <a:ln>
            <a:noFill/>
          </a:ln>
        </p:spPr>
        <p:txBody>
          <a:bodyPr wrap="square" rtlCol="0">
            <a:noAutofit/>
          </a:bodyPr>
          <a:lstStyle/>
          <a:p>
            <a:pPr algn="ctr"/>
            <a:r>
              <a:rPr lang="en-GB" sz="13800" b="1" dirty="0">
                <a:solidFill>
                  <a:schemeClr val="bg1"/>
                </a:solidFill>
                <a:latin typeface="MoolBoran" panose="020F0502020204030204" pitchFamily="34" charset="0"/>
                <a:cs typeface="MoolBoran" panose="020F0502020204030204" pitchFamily="34" charset="0"/>
              </a:rPr>
              <a:t>THANK</a:t>
            </a:r>
          </a:p>
          <a:p>
            <a:pPr algn="ctr"/>
            <a:r>
              <a:rPr lang="en-GB" sz="13800" b="1" dirty="0">
                <a:solidFill>
                  <a:schemeClr val="bg1"/>
                </a:solidFill>
                <a:latin typeface="MoolBoran" panose="020F0502020204030204" pitchFamily="34" charset="0"/>
                <a:cs typeface="MoolBoran" panose="020F0502020204030204" pitchFamily="34" charset="0"/>
              </a:rPr>
              <a:t>YOU!</a:t>
            </a:r>
          </a:p>
        </p:txBody>
      </p:sp>
      <p:sp>
        <p:nvSpPr>
          <p:cNvPr id="4" name="TextBox 3">
            <a:extLst>
              <a:ext uri="{FF2B5EF4-FFF2-40B4-BE49-F238E27FC236}">
                <a16:creationId xmlns:a16="http://schemas.microsoft.com/office/drawing/2014/main" id="{EFBF6FFC-D2A4-2D65-C9C7-A38F3964CD84}"/>
              </a:ext>
            </a:extLst>
          </p:cNvPr>
          <p:cNvSpPr txBox="1"/>
          <p:nvPr/>
        </p:nvSpPr>
        <p:spPr>
          <a:xfrm>
            <a:off x="6708775" y="4923837"/>
            <a:ext cx="4885223" cy="927765"/>
          </a:xfrm>
          <a:prstGeom prst="rect">
            <a:avLst/>
          </a:prstGeom>
          <a:noFill/>
          <a:ln>
            <a:noFill/>
          </a:ln>
        </p:spPr>
        <p:txBody>
          <a:bodyPr wrap="square" rtlCol="0" anchor="t">
            <a:noAutofit/>
          </a:bodyPr>
          <a:lstStyle/>
          <a:p>
            <a:pPr marL="293688" indent="-285750">
              <a:lnSpc>
                <a:spcPct val="150000"/>
              </a:lnSpc>
              <a:buFont typeface="Arial" panose="020B0604020202020204" pitchFamily="34" charset="0"/>
              <a:buChar char="•"/>
            </a:pPr>
            <a:r>
              <a:rPr lang="en-US" b="1" dirty="0" err="1">
                <a:solidFill>
                  <a:schemeClr val="bg1"/>
                </a:solidFill>
                <a:cs typeface="MoolBoran" panose="020F0502020204030204" pitchFamily="34" charset="0"/>
              </a:rPr>
              <a:t>Petromir</a:t>
            </a:r>
            <a:r>
              <a:rPr lang="en-US" b="1" dirty="0">
                <a:solidFill>
                  <a:schemeClr val="bg1"/>
                </a:solidFill>
                <a:cs typeface="MoolBoran" panose="020F0502020204030204" pitchFamily="34" charset="0"/>
              </a:rPr>
              <a:t> Ivanov </a:t>
            </a:r>
            <a:r>
              <a:rPr lang="en-US" dirty="0">
                <a:solidFill>
                  <a:schemeClr val="bg1"/>
                </a:solidFill>
                <a:cs typeface="MoolBoran" panose="020F0502020204030204" pitchFamily="34" charset="0"/>
              </a:rPr>
              <a:t>| Manager Enterprise infrastructure solutions and services </a:t>
            </a:r>
            <a:r>
              <a:rPr lang="en-US" dirty="0" err="1">
                <a:solidFill>
                  <a:schemeClr val="bg1"/>
                </a:solidFill>
                <a:cs typeface="MoolBoran" panose="020F0502020204030204" pitchFamily="34" charset="0"/>
              </a:rPr>
              <a:t>departmentSenior</a:t>
            </a:r>
            <a:r>
              <a:rPr lang="bg-BG" dirty="0">
                <a:solidFill>
                  <a:schemeClr val="bg1"/>
                </a:solidFill>
                <a:cs typeface="MoolBoran" panose="020F0502020204030204" pitchFamily="34" charset="0"/>
              </a:rPr>
              <a:t>, </a:t>
            </a:r>
            <a:r>
              <a:rPr lang="en-US" dirty="0">
                <a:solidFill>
                  <a:schemeClr val="bg1"/>
                </a:solidFill>
                <a:cs typeface="MoolBoran" panose="020F0502020204030204" pitchFamily="34" charset="0"/>
              </a:rPr>
              <a:t>CNSYS PLC</a:t>
            </a:r>
            <a:endParaRPr lang="bg-BG"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dirty="0">
              <a:solidFill>
                <a:schemeClr val="bg1"/>
              </a:solidFill>
              <a:latin typeface="+mj-lt"/>
              <a:cs typeface="MoolBoran" panose="020F0502020204030204" pitchFamily="34" charset="0"/>
            </a:endParaRPr>
          </a:p>
          <a:p>
            <a:pPr marL="293688" indent="-285750">
              <a:lnSpc>
                <a:spcPct val="150000"/>
              </a:lnSpc>
              <a:buFont typeface="Arial" panose="020B0604020202020204" pitchFamily="34" charset="0"/>
              <a:buChar char="•"/>
            </a:pPr>
            <a:endParaRPr lang="bg-BG" dirty="0">
              <a:solidFill>
                <a:schemeClr val="bg1"/>
              </a:solidFill>
              <a:latin typeface="+mj-lt"/>
              <a:cs typeface="MoolBoran" panose="020F0502020204030204" pitchFamily="34" charset="0"/>
            </a:endParaRPr>
          </a:p>
          <a:p>
            <a:pPr marL="7938">
              <a:lnSpc>
                <a:spcPct val="150000"/>
              </a:lnSpc>
            </a:pPr>
            <a:endParaRPr lang="en-GB" dirty="0">
              <a:solidFill>
                <a:schemeClr val="bg1"/>
              </a:solidFill>
              <a:latin typeface="+mj-lt"/>
              <a:cs typeface="MoolBoran" panose="020F0502020204030204" pitchFamily="34" charset="0"/>
            </a:endParaRPr>
          </a:p>
        </p:txBody>
      </p:sp>
      <p:cxnSp>
        <p:nvCxnSpPr>
          <p:cNvPr id="5" name="Straight Connector 4">
            <a:extLst>
              <a:ext uri="{FF2B5EF4-FFF2-40B4-BE49-F238E27FC236}">
                <a16:creationId xmlns:a16="http://schemas.microsoft.com/office/drawing/2014/main" id="{A604978A-D509-68C5-5A2A-82B8E713FB83}"/>
              </a:ext>
            </a:extLst>
          </p:cNvPr>
          <p:cNvCxnSpPr>
            <a:cxnSpLocks/>
          </p:cNvCxnSpPr>
          <p:nvPr/>
        </p:nvCxnSpPr>
        <p:spPr>
          <a:xfrm flipH="1">
            <a:off x="6327775" y="4923837"/>
            <a:ext cx="5266223" cy="0"/>
          </a:xfrm>
          <a:prstGeom prst="line">
            <a:avLst/>
          </a:prstGeom>
          <a:ln w="38100">
            <a:solidFill>
              <a:srgbClr val="FFFFFF">
                <a:alpha val="50196"/>
              </a:srgb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76664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1421</TotalTime>
  <Words>571</Words>
  <Application>Microsoft Macintosh PowerPoint</Application>
  <PresentationFormat>Widescreen</PresentationFormat>
  <Paragraphs>82</Paragraphs>
  <Slides>16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Arial</vt:lpstr>
      <vt:lpstr>MoolBoran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Petromir Ivanov</dc:creator>
  <cp:lastModifiedBy>borislava paleva</cp:lastModifiedBy>
  <cp:revision>56</cp:revision>
  <dcterms:created xsi:type="dcterms:W3CDTF">2024-11-05T12:11:21Z</dcterms:created>
  <dcterms:modified xsi:type="dcterms:W3CDTF">2025-05-21T21:07:29Z</dcterms:modified>
</cp:coreProperties>
</file>